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Lst>
  <p:notesMasterIdLst>
    <p:notesMasterId r:id="rId6"/>
  </p:notesMasterIdLst>
  <p:sldSz cx="14630400" cy="8229600"/>
  <p:notesSz cx="8229600" cy="14630400"/>
  <p:embeddedFontLst>
    <p:embeddedFont>
      <p:font typeface="Lora"/>
      <p:regular r:id="rId11"/>
    </p:embeddedFont>
    <p:embeddedFont>
      <p:font typeface="Lora"/>
      <p:regular r:id="rId12"/>
    </p:embeddedFont>
    <p:embeddedFont>
      <p:font typeface="Lora"/>
      <p:regular r:id="rId13"/>
    </p:embeddedFont>
    <p:embeddedFont>
      <p:font typeface="Lora"/>
      <p:regular r:id="rId14"/>
    </p:embeddedFont>
    <p:embeddedFont>
      <p:font typeface="Source Sans 3"/>
      <p:regular r:id="rId15"/>
    </p:embeddedFont>
    <p:embeddedFont>
      <p:font typeface="Source Sans 3"/>
      <p:regular r:id="rId16"/>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font" Target="fonts/font1.fntdata"/><Relationship Id="rId12" Type="http://schemas.openxmlformats.org/officeDocument/2006/relationships/font" Target="fonts/font2.fntdata"/><Relationship Id="rId13" Type="http://schemas.openxmlformats.org/officeDocument/2006/relationships/font" Target="fonts/font3.fntdata"/><Relationship Id="rId14" Type="http://schemas.openxmlformats.org/officeDocument/2006/relationships/font" Target="fonts/font4.fntdata"/><Relationship Id="rId15" Type="http://schemas.openxmlformats.org/officeDocument/2006/relationships/font" Target="fonts/font5.fntdata"/><Relationship Id="rId16" Type="http://schemas.openxmlformats.org/officeDocument/2006/relationships/font" Target="fonts/font6.fntdata"/></Relationships>
</file>

<file path=ppt/media/>
</file>

<file path=ppt/media/image-1-1.png>
</file>

<file path=ppt/media/image-1-2.png>
</file>

<file path=ppt/media/image-1-3.png>
</file>

<file path=ppt/media/image-1-4.png>
</file>

<file path=ppt/media/image-1-5.png>
</file>

<file path=ppt/media/image-1002-1.png>
</file>

<file path=ppt/media/image-1003-1.png>
</file>

<file path=ppt/media/image-1004-1.png>
</file>

<file path=ppt/media/image-1005-1.png>
</file>

<file path=ppt/media/image-2-1.png>
</file>

<file path=ppt/media/image-2-2.png>
</file>

<file path=ppt/media/image-3-1.png>
</file>

<file path=ppt/media/image-3-2.png>
</file>

<file path=ppt/media/image-3-3.png>
</file>

<file path=ppt/media/image-3-4.png>
</file>

<file path=ppt/media/image-4-1.png>
</file>

<file path=ppt/media/image-4-10.svg>
</file>

<file path=ppt/media/image-4-2.png>
</file>

<file path=ppt/media/image-4-3.png>
</file>

<file path=ppt/media/image-4-4.svg>
</file>

<file path=ppt/media/image-4-5.png>
</file>

<file path=ppt/media/image-4-6.png>
</file>

<file path=ppt/media/image-4-7.svg>
</file>

<file path=ppt/media/image-4-8.png>
</file>

<file path=ppt/media/image-4-9.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slideLayout" Target="../slideLayouts/slideLayout2.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svg"/><Relationship Id="rId5" Type="http://schemas.openxmlformats.org/officeDocument/2006/relationships/image" Target="../media/image-4-5.png"/><Relationship Id="rId6" Type="http://schemas.openxmlformats.org/officeDocument/2006/relationships/image" Target="../media/image-4-6.png"/><Relationship Id="rId7" Type="http://schemas.openxmlformats.org/officeDocument/2006/relationships/image" Target="../media/image-4-7.svg"/><Relationship Id="rId8" Type="http://schemas.openxmlformats.org/officeDocument/2006/relationships/image" Target="../media/image-4-8.png"/><Relationship Id="rId9" Type="http://schemas.openxmlformats.org/officeDocument/2006/relationships/image" Target="../media/image-4-9.png"/><Relationship Id="rId10" Type="http://schemas.openxmlformats.org/officeDocument/2006/relationships/image" Target="../media/image-4-10.svg"/><Relationship Id="rId11" Type="http://schemas.openxmlformats.org/officeDocument/2006/relationships/slideLayout" Target="../slideLayouts/slideLayout5.xml"/><Relationship Id="rId1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30076"/>
          </a:xfrm>
          <a:prstGeom prst="rect">
            <a:avLst/>
          </a:prstGeom>
        </p:spPr>
      </p:pic>
      <p:sp>
        <p:nvSpPr>
          <p:cNvPr id="3" name="Text 0"/>
          <p:cNvSpPr/>
          <p:nvPr/>
        </p:nvSpPr>
        <p:spPr>
          <a:xfrm>
            <a:off x="6253162" y="602456"/>
            <a:ext cx="7610475" cy="1288494"/>
          </a:xfrm>
          <a:prstGeom prst="rect">
            <a:avLst/>
          </a:prstGeom>
          <a:noFill/>
          <a:ln/>
        </p:spPr>
        <p:txBody>
          <a:bodyPr wrap="square" lIns="0" tIns="0" rIns="0" bIns="0" rtlCol="0" anchor="t"/>
          <a:lstStyle/>
          <a:p>
            <a:pPr algn="l" indent="0" marL="0">
              <a:lnSpc>
                <a:spcPts val="5050"/>
              </a:lnSpc>
              <a:buNone/>
            </a:pPr>
            <a:r>
              <a:rPr lang="en-US" sz="4050" dirty="0">
                <a:solidFill>
                  <a:srgbClr val="F98AC7"/>
                </a:solidFill>
                <a:latin typeface="Lora" pitchFamily="34" charset="0"/>
                <a:ea typeface="Lora" pitchFamily="34" charset="-122"/>
                <a:cs typeface="Lora" pitchFamily="34" charset="-120"/>
              </a:rPr>
              <a:t>Advanced File Recovery v3.0: Raw Sector Carving</a:t>
            </a:r>
            <a:endParaRPr lang="en-US" sz="4050" dirty="0"/>
          </a:p>
        </p:txBody>
      </p:sp>
      <p:sp>
        <p:nvSpPr>
          <p:cNvPr id="4" name="Text 1"/>
          <p:cNvSpPr/>
          <p:nvPr/>
        </p:nvSpPr>
        <p:spPr>
          <a:xfrm>
            <a:off x="6253162" y="1978581"/>
            <a:ext cx="7610475" cy="644366"/>
          </a:xfrm>
          <a:prstGeom prst="rect">
            <a:avLst/>
          </a:prstGeom>
          <a:noFill/>
          <a:ln/>
        </p:spPr>
        <p:txBody>
          <a:bodyPr wrap="square" lIns="0" tIns="0" rIns="0" bIns="0" rtlCol="0" anchor="t"/>
          <a:lstStyle/>
          <a:p>
            <a:pPr algn="l" indent="0" marL="0">
              <a:lnSpc>
                <a:spcPts val="2500"/>
              </a:lnSpc>
              <a:buNone/>
            </a:pPr>
            <a:r>
              <a:rPr lang="en-US" sz="2000" dirty="0">
                <a:solidFill>
                  <a:srgbClr val="F98AC7"/>
                </a:solidFill>
                <a:latin typeface="Lora" pitchFamily="34" charset="0"/>
                <a:ea typeface="Lora" pitchFamily="34" charset="-122"/>
                <a:cs typeface="Lora" pitchFamily="34" charset="-120"/>
              </a:rPr>
              <a:t>A low-level systems programming approach to forensic data recovery using x86 Assembly.</a:t>
            </a:r>
            <a:endParaRPr lang="en-US" sz="2000" dirty="0"/>
          </a:p>
        </p:txBody>
      </p:sp>
      <p:sp>
        <p:nvSpPr>
          <p:cNvPr id="5" name="Shape 2"/>
          <p:cNvSpPr/>
          <p:nvPr/>
        </p:nvSpPr>
        <p:spPr>
          <a:xfrm>
            <a:off x="6253162" y="3280172"/>
            <a:ext cx="7610475" cy="1601391"/>
          </a:xfrm>
          <a:prstGeom prst="roundRect">
            <a:avLst>
              <a:gd name="adj" fmla="val 9136"/>
            </a:avLst>
          </a:prstGeom>
          <a:solidFill>
            <a:srgbClr val="252833"/>
          </a:solidFill>
          <a:ln/>
        </p:spPr>
      </p:sp>
      <p:pic>
        <p:nvPicPr>
          <p:cNvPr id="6" name="Image 1" descr="preencoded.png">    </p:cNvPr>
          <p:cNvPicPr>
            <a:picLocks noChangeAspect="1"/>
          </p:cNvPicPr>
          <p:nvPr/>
        </p:nvPicPr>
        <p:blipFill>
          <a:blip r:embed="rId2"/>
          <a:stretch>
            <a:fillRect/>
          </a:stretch>
        </p:blipFill>
        <p:spPr>
          <a:xfrm>
            <a:off x="6253162" y="3249692"/>
            <a:ext cx="7610475" cy="121920"/>
          </a:xfrm>
          <a:prstGeom prst="rect">
            <a:avLst/>
          </a:prstGeom>
        </p:spPr>
      </p:pic>
      <p:pic>
        <p:nvPicPr>
          <p:cNvPr id="7" name="Image 2" descr="preencoded.png">    </p:cNvPr>
          <p:cNvPicPr>
            <a:picLocks noChangeAspect="1"/>
          </p:cNvPicPr>
          <p:nvPr/>
        </p:nvPicPr>
        <p:blipFill>
          <a:blip r:embed="rId3"/>
          <a:stretch>
            <a:fillRect/>
          </a:stretch>
        </p:blipFill>
        <p:spPr>
          <a:xfrm>
            <a:off x="9729788" y="2951559"/>
            <a:ext cx="657225" cy="657225"/>
          </a:xfrm>
          <a:prstGeom prst="rect">
            <a:avLst/>
          </a:prstGeom>
        </p:spPr>
      </p:pic>
      <p:sp>
        <p:nvSpPr>
          <p:cNvPr id="8" name="Text 3"/>
          <p:cNvSpPr/>
          <p:nvPr/>
        </p:nvSpPr>
        <p:spPr>
          <a:xfrm>
            <a:off x="9926955" y="3115866"/>
            <a:ext cx="262890" cy="328613"/>
          </a:xfrm>
          <a:prstGeom prst="rect">
            <a:avLst/>
          </a:prstGeom>
          <a:noFill/>
          <a:ln/>
        </p:spPr>
        <p:txBody>
          <a:bodyPr wrap="none" lIns="0" tIns="0" rIns="0" bIns="0" rtlCol="0" anchor="t"/>
          <a:lstStyle/>
          <a:p>
            <a:pPr algn="l" indent="0" marL="0">
              <a:lnSpc>
                <a:spcPts val="3300"/>
              </a:lnSpc>
              <a:buNone/>
            </a:pPr>
            <a:r>
              <a:rPr lang="en-US" sz="2050" dirty="0">
                <a:solidFill>
                  <a:srgbClr val="000000"/>
                </a:solidFill>
                <a:latin typeface="Lora" pitchFamily="34" charset="0"/>
                <a:ea typeface="Lora" pitchFamily="34" charset="-122"/>
                <a:cs typeface="Lora" pitchFamily="34" charset="-120"/>
              </a:rPr>
              <a:t>1</a:t>
            </a:r>
            <a:endParaRPr lang="en-US" sz="2050" dirty="0"/>
          </a:p>
        </p:txBody>
      </p:sp>
      <p:sp>
        <p:nvSpPr>
          <p:cNvPr id="9" name="Text 4"/>
          <p:cNvSpPr/>
          <p:nvPr/>
        </p:nvSpPr>
        <p:spPr>
          <a:xfrm>
            <a:off x="6502718" y="3827859"/>
            <a:ext cx="2614493" cy="322183"/>
          </a:xfrm>
          <a:prstGeom prst="rect">
            <a:avLst/>
          </a:prstGeom>
          <a:noFill/>
          <a:ln/>
        </p:spPr>
        <p:txBody>
          <a:bodyPr wrap="none" lIns="0" tIns="0" rIns="0" bIns="0" rtlCol="0" anchor="t"/>
          <a:lstStyle/>
          <a:p>
            <a:pPr algn="l" indent="0" marL="0">
              <a:lnSpc>
                <a:spcPts val="2500"/>
              </a:lnSpc>
              <a:buNone/>
            </a:pPr>
            <a:r>
              <a:rPr lang="en-US" sz="2000" dirty="0">
                <a:solidFill>
                  <a:srgbClr val="D6E5EF"/>
                </a:solidFill>
                <a:latin typeface="Lora" pitchFamily="34" charset="0"/>
                <a:ea typeface="Lora" pitchFamily="34" charset="-122"/>
                <a:cs typeface="Lora" pitchFamily="34" charset="-120"/>
              </a:rPr>
              <a:t>M. Jamal Ahmad Khan</a:t>
            </a:r>
            <a:endParaRPr lang="en-US" sz="2000" dirty="0"/>
          </a:p>
        </p:txBody>
      </p:sp>
      <p:sp>
        <p:nvSpPr>
          <p:cNvPr id="10" name="Text 5"/>
          <p:cNvSpPr/>
          <p:nvPr/>
        </p:nvSpPr>
        <p:spPr>
          <a:xfrm>
            <a:off x="6502718" y="4281488"/>
            <a:ext cx="7111365" cy="350520"/>
          </a:xfrm>
          <a:prstGeom prst="rect">
            <a:avLst/>
          </a:prstGeom>
          <a:noFill/>
          <a:ln/>
        </p:spPr>
        <p:txBody>
          <a:bodyPr wrap="none" lIns="0" tIns="0" rIns="0" bIns="0" rtlCol="0" anchor="t"/>
          <a:lstStyle/>
          <a:p>
            <a:pPr algn="l" indent="0" marL="0">
              <a:lnSpc>
                <a:spcPts val="2750"/>
              </a:lnSpc>
              <a:buNone/>
            </a:pPr>
            <a:r>
              <a:rPr lang="en-US" sz="1700" dirty="0">
                <a:solidFill>
                  <a:srgbClr val="D6E5EF"/>
                </a:solidFill>
                <a:latin typeface="Source Sans 3" pitchFamily="34" charset="0"/>
                <a:ea typeface="Source Sans 3" pitchFamily="34" charset="-122"/>
                <a:cs typeface="Source Sans 3" pitchFamily="34" charset="-120"/>
              </a:rPr>
              <a:t>Computer Science Student</a:t>
            </a:r>
            <a:endParaRPr lang="en-US" sz="1700" dirty="0"/>
          </a:p>
        </p:txBody>
      </p:sp>
      <p:sp>
        <p:nvSpPr>
          <p:cNvPr id="11" name="Shape 6"/>
          <p:cNvSpPr/>
          <p:nvPr/>
        </p:nvSpPr>
        <p:spPr>
          <a:xfrm>
            <a:off x="6253162" y="5429250"/>
            <a:ext cx="7610475" cy="1601391"/>
          </a:xfrm>
          <a:prstGeom prst="roundRect">
            <a:avLst>
              <a:gd name="adj" fmla="val 9136"/>
            </a:avLst>
          </a:prstGeom>
          <a:solidFill>
            <a:srgbClr val="252833"/>
          </a:solidFill>
          <a:ln/>
        </p:spPr>
      </p:sp>
      <p:pic>
        <p:nvPicPr>
          <p:cNvPr id="12" name="Image 3" descr="preencoded.png">    </p:cNvPr>
          <p:cNvPicPr>
            <a:picLocks noChangeAspect="1"/>
          </p:cNvPicPr>
          <p:nvPr/>
        </p:nvPicPr>
        <p:blipFill>
          <a:blip r:embed="rId4"/>
          <a:stretch>
            <a:fillRect/>
          </a:stretch>
        </p:blipFill>
        <p:spPr>
          <a:xfrm>
            <a:off x="6253162" y="5398770"/>
            <a:ext cx="7610475" cy="121920"/>
          </a:xfrm>
          <a:prstGeom prst="rect">
            <a:avLst/>
          </a:prstGeom>
        </p:spPr>
      </p:pic>
      <p:pic>
        <p:nvPicPr>
          <p:cNvPr id="13" name="Image 4" descr="preencoded.png">    </p:cNvPr>
          <p:cNvPicPr>
            <a:picLocks noChangeAspect="1"/>
          </p:cNvPicPr>
          <p:nvPr/>
        </p:nvPicPr>
        <p:blipFill>
          <a:blip r:embed="rId5"/>
          <a:stretch>
            <a:fillRect/>
          </a:stretch>
        </p:blipFill>
        <p:spPr>
          <a:xfrm>
            <a:off x="9729788" y="5100638"/>
            <a:ext cx="657225" cy="657225"/>
          </a:xfrm>
          <a:prstGeom prst="rect">
            <a:avLst/>
          </a:prstGeom>
        </p:spPr>
      </p:pic>
      <p:sp>
        <p:nvSpPr>
          <p:cNvPr id="14" name="Text 7"/>
          <p:cNvSpPr/>
          <p:nvPr/>
        </p:nvSpPr>
        <p:spPr>
          <a:xfrm>
            <a:off x="9926955" y="5264944"/>
            <a:ext cx="262890" cy="328613"/>
          </a:xfrm>
          <a:prstGeom prst="rect">
            <a:avLst/>
          </a:prstGeom>
          <a:noFill/>
          <a:ln/>
        </p:spPr>
        <p:txBody>
          <a:bodyPr wrap="none" lIns="0" tIns="0" rIns="0" bIns="0" rtlCol="0" anchor="t"/>
          <a:lstStyle/>
          <a:p>
            <a:pPr algn="l" indent="0" marL="0">
              <a:lnSpc>
                <a:spcPts val="3300"/>
              </a:lnSpc>
              <a:buNone/>
            </a:pPr>
            <a:r>
              <a:rPr lang="en-US" sz="2050" dirty="0">
                <a:solidFill>
                  <a:srgbClr val="000000"/>
                </a:solidFill>
                <a:latin typeface="Lora" pitchFamily="34" charset="0"/>
                <a:ea typeface="Lora" pitchFamily="34" charset="-122"/>
                <a:cs typeface="Lora" pitchFamily="34" charset="-120"/>
              </a:rPr>
              <a:t>2</a:t>
            </a:r>
            <a:endParaRPr lang="en-US" sz="2050" dirty="0"/>
          </a:p>
        </p:txBody>
      </p:sp>
      <p:sp>
        <p:nvSpPr>
          <p:cNvPr id="15" name="Text 8"/>
          <p:cNvSpPr/>
          <p:nvPr/>
        </p:nvSpPr>
        <p:spPr>
          <a:xfrm>
            <a:off x="6502718" y="5976938"/>
            <a:ext cx="2577346" cy="322183"/>
          </a:xfrm>
          <a:prstGeom prst="rect">
            <a:avLst/>
          </a:prstGeom>
          <a:noFill/>
          <a:ln/>
        </p:spPr>
        <p:txBody>
          <a:bodyPr wrap="none" lIns="0" tIns="0" rIns="0" bIns="0" rtlCol="0" anchor="t"/>
          <a:lstStyle/>
          <a:p>
            <a:pPr algn="l" indent="0" marL="0">
              <a:lnSpc>
                <a:spcPts val="2500"/>
              </a:lnSpc>
              <a:buNone/>
            </a:pPr>
            <a:r>
              <a:rPr lang="en-US" sz="2000" dirty="0">
                <a:solidFill>
                  <a:srgbClr val="D6E5EF"/>
                </a:solidFill>
                <a:latin typeface="Lora" pitchFamily="34" charset="0"/>
                <a:ea typeface="Lora" pitchFamily="34" charset="-122"/>
                <a:cs typeface="Lora" pitchFamily="34" charset="-120"/>
              </a:rPr>
              <a:t>Bilal Ahmad Khan</a:t>
            </a:r>
            <a:endParaRPr lang="en-US" sz="2000" dirty="0"/>
          </a:p>
        </p:txBody>
      </p:sp>
      <p:sp>
        <p:nvSpPr>
          <p:cNvPr id="16" name="Text 9"/>
          <p:cNvSpPr/>
          <p:nvPr/>
        </p:nvSpPr>
        <p:spPr>
          <a:xfrm>
            <a:off x="6502718" y="6430566"/>
            <a:ext cx="7111365" cy="350520"/>
          </a:xfrm>
          <a:prstGeom prst="rect">
            <a:avLst/>
          </a:prstGeom>
          <a:noFill/>
          <a:ln/>
        </p:spPr>
        <p:txBody>
          <a:bodyPr wrap="none" lIns="0" tIns="0" rIns="0" bIns="0" rtlCol="0" anchor="t"/>
          <a:lstStyle/>
          <a:p>
            <a:pPr algn="l" indent="0" marL="0">
              <a:lnSpc>
                <a:spcPts val="2750"/>
              </a:lnSpc>
              <a:buNone/>
            </a:pPr>
            <a:r>
              <a:rPr lang="en-US" sz="1700" dirty="0">
                <a:solidFill>
                  <a:srgbClr val="D6E5EF"/>
                </a:solidFill>
                <a:latin typeface="Source Sans 3" pitchFamily="34" charset="0"/>
                <a:ea typeface="Source Sans 3" pitchFamily="34" charset="-122"/>
                <a:cs typeface="Source Sans 3" pitchFamily="34" charset="-120"/>
              </a:rPr>
              <a:t>Computer Science Student</a:t>
            </a:r>
            <a:endParaRPr lang="en-US" sz="1700" dirty="0"/>
          </a:p>
        </p:txBody>
      </p:sp>
      <p:sp>
        <p:nvSpPr>
          <p:cNvPr id="17" name="Text 10"/>
          <p:cNvSpPr/>
          <p:nvPr/>
        </p:nvSpPr>
        <p:spPr>
          <a:xfrm>
            <a:off x="6253162" y="7277100"/>
            <a:ext cx="7610475" cy="350520"/>
          </a:xfrm>
          <a:prstGeom prst="rect">
            <a:avLst/>
          </a:prstGeom>
          <a:noFill/>
          <a:ln/>
        </p:spPr>
        <p:txBody>
          <a:bodyPr wrap="none" lIns="0" tIns="0" rIns="0" bIns="0" rtlCol="0" anchor="t"/>
          <a:lstStyle/>
          <a:p>
            <a:pPr algn="l" indent="0" marL="0">
              <a:lnSpc>
                <a:spcPts val="2750"/>
              </a:lnSpc>
              <a:buNone/>
            </a:pPr>
            <a:r>
              <a:rPr lang="en-US" sz="1700" dirty="0">
                <a:solidFill>
                  <a:srgbClr val="D6E5EF"/>
                </a:solidFill>
                <a:latin typeface="Source Sans 3" pitchFamily="34" charset="0"/>
                <a:ea typeface="Source Sans 3" pitchFamily="34" charset="-122"/>
                <a:cs typeface="Source Sans 3" pitchFamily="34" charset="-120"/>
              </a:rPr>
              <a:t>Namal University</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Shape 0"/>
          <p:cNvSpPr/>
          <p:nvPr/>
        </p:nvSpPr>
        <p:spPr>
          <a:xfrm>
            <a:off x="6154103" y="998934"/>
            <a:ext cx="936188" cy="358497"/>
          </a:xfrm>
          <a:prstGeom prst="roundRect">
            <a:avLst>
              <a:gd name="adj" fmla="val 6387"/>
            </a:avLst>
          </a:prstGeom>
          <a:solidFill>
            <a:srgbClr val="49042A"/>
          </a:solidFill>
          <a:ln/>
        </p:spPr>
      </p:sp>
      <p:sp>
        <p:nvSpPr>
          <p:cNvPr id="4" name="Text 1"/>
          <p:cNvSpPr/>
          <p:nvPr/>
        </p:nvSpPr>
        <p:spPr>
          <a:xfrm>
            <a:off x="6268522" y="1056084"/>
            <a:ext cx="707350" cy="244197"/>
          </a:xfrm>
          <a:prstGeom prst="rect">
            <a:avLst/>
          </a:prstGeom>
          <a:noFill/>
          <a:ln/>
        </p:spPr>
        <p:txBody>
          <a:bodyPr wrap="none" lIns="0" tIns="0" rIns="0" bIns="0" rtlCol="0" anchor="t"/>
          <a:lstStyle/>
          <a:p>
            <a:pPr algn="l" indent="0" marL="0">
              <a:lnSpc>
                <a:spcPts val="1900"/>
              </a:lnSpc>
              <a:buNone/>
            </a:pPr>
            <a:r>
              <a:rPr lang="en-US" sz="1200" dirty="0">
                <a:solidFill>
                  <a:srgbClr val="D6E5EF"/>
                </a:solidFill>
                <a:latin typeface="Source Sans 3" pitchFamily="34" charset="0"/>
                <a:ea typeface="Source Sans 3" pitchFamily="34" charset="-122"/>
                <a:cs typeface="Source Sans 3" pitchFamily="34" charset="-120"/>
              </a:rPr>
              <a:t>CHAPTER 1</a:t>
            </a:r>
            <a:endParaRPr lang="en-US" sz="1200" dirty="0"/>
          </a:p>
        </p:txBody>
      </p:sp>
      <p:sp>
        <p:nvSpPr>
          <p:cNvPr id="5" name="Text 2"/>
          <p:cNvSpPr/>
          <p:nvPr/>
        </p:nvSpPr>
        <p:spPr>
          <a:xfrm>
            <a:off x="6154103" y="1433751"/>
            <a:ext cx="7808595" cy="1122283"/>
          </a:xfrm>
          <a:prstGeom prst="rect">
            <a:avLst/>
          </a:prstGeom>
          <a:noFill/>
          <a:ln/>
        </p:spPr>
        <p:txBody>
          <a:bodyPr wrap="square" lIns="0" tIns="0" rIns="0" bIns="0" rtlCol="0" anchor="t"/>
          <a:lstStyle/>
          <a:p>
            <a:pPr algn="l" indent="0" marL="0">
              <a:lnSpc>
                <a:spcPts val="4400"/>
              </a:lnSpc>
              <a:buNone/>
            </a:pPr>
            <a:r>
              <a:rPr lang="en-US" sz="3500" dirty="0">
                <a:solidFill>
                  <a:srgbClr val="F98AC7"/>
                </a:solidFill>
                <a:latin typeface="Lora" pitchFamily="34" charset="0"/>
                <a:ea typeface="Lora" pitchFamily="34" charset="-122"/>
                <a:cs typeface="Lora" pitchFamily="34" charset="-120"/>
              </a:rPr>
              <a:t>The Challenge: Recovering "Invisible" Data</a:t>
            </a:r>
            <a:endParaRPr lang="en-US" sz="3500" dirty="0"/>
          </a:p>
        </p:txBody>
      </p:sp>
      <p:sp>
        <p:nvSpPr>
          <p:cNvPr id="6" name="Text 3"/>
          <p:cNvSpPr/>
          <p:nvPr/>
        </p:nvSpPr>
        <p:spPr>
          <a:xfrm>
            <a:off x="6154103" y="3032879"/>
            <a:ext cx="3671530" cy="673179"/>
          </a:xfrm>
          <a:prstGeom prst="rect">
            <a:avLst/>
          </a:prstGeom>
          <a:noFill/>
          <a:ln/>
        </p:spPr>
        <p:txBody>
          <a:bodyPr wrap="square" lIns="0" tIns="0" rIns="0" bIns="0" rtlCol="0" anchor="t"/>
          <a:lstStyle/>
          <a:p>
            <a:pPr algn="l" indent="0" marL="0">
              <a:lnSpc>
                <a:spcPts val="2650"/>
              </a:lnSpc>
              <a:buNone/>
            </a:pPr>
            <a:r>
              <a:rPr lang="en-US" sz="2100" dirty="0">
                <a:solidFill>
                  <a:srgbClr val="F98AC7"/>
                </a:solidFill>
                <a:latin typeface="Lora" pitchFamily="34" charset="0"/>
                <a:ea typeface="Lora" pitchFamily="34" charset="-122"/>
                <a:cs typeface="Lora" pitchFamily="34" charset="-120"/>
              </a:rPr>
              <a:t>The Problem with Conventional Recovery</a:t>
            </a:r>
            <a:endParaRPr lang="en-US" sz="2100" dirty="0"/>
          </a:p>
        </p:txBody>
      </p:sp>
      <p:sp>
        <p:nvSpPr>
          <p:cNvPr id="7" name="Text 4"/>
          <p:cNvSpPr/>
          <p:nvPr/>
        </p:nvSpPr>
        <p:spPr>
          <a:xfrm>
            <a:off x="6154103" y="3896797"/>
            <a:ext cx="3671530" cy="1831658"/>
          </a:xfrm>
          <a:prstGeom prst="rect">
            <a:avLst/>
          </a:prstGeom>
          <a:noFill/>
          <a:ln/>
        </p:spPr>
        <p:txBody>
          <a:bodyPr wrap="square" lIns="0" tIns="0" rIns="0" bIns="0" rtlCol="0" anchor="t"/>
          <a:lstStyle/>
          <a:p>
            <a:pPr algn="l" indent="0" marL="0">
              <a:lnSpc>
                <a:spcPts val="2400"/>
              </a:lnSpc>
              <a:buNone/>
            </a:pPr>
            <a:r>
              <a:rPr lang="en-US" sz="1500" dirty="0">
                <a:solidFill>
                  <a:srgbClr val="D6E5EF"/>
                </a:solidFill>
                <a:latin typeface="Source Sans 3" pitchFamily="34" charset="0"/>
                <a:ea typeface="Source Sans 3" pitchFamily="34" charset="-122"/>
                <a:cs typeface="Source Sans 3" pitchFamily="34" charset="-120"/>
              </a:rPr>
              <a:t>Traditional file recovery methods are inherently dependent on the integrity of file system tables like FAT or NTFS. When these critical structures are deleted, damaged, or corrupted, files become truly "invisible" to standard operating system utilities.</a:t>
            </a:r>
            <a:endParaRPr lang="en-US" sz="1500" dirty="0"/>
          </a:p>
        </p:txBody>
      </p:sp>
      <p:sp>
        <p:nvSpPr>
          <p:cNvPr id="8" name="Text 5"/>
          <p:cNvSpPr/>
          <p:nvPr/>
        </p:nvSpPr>
        <p:spPr>
          <a:xfrm>
            <a:off x="10298787" y="3032879"/>
            <a:ext cx="3671530" cy="673179"/>
          </a:xfrm>
          <a:prstGeom prst="rect">
            <a:avLst/>
          </a:prstGeom>
          <a:noFill/>
          <a:ln/>
        </p:spPr>
        <p:txBody>
          <a:bodyPr wrap="square" lIns="0" tIns="0" rIns="0" bIns="0" rtlCol="0" anchor="t"/>
          <a:lstStyle/>
          <a:p>
            <a:pPr algn="l" indent="0" marL="0">
              <a:lnSpc>
                <a:spcPts val="2650"/>
              </a:lnSpc>
              <a:buNone/>
            </a:pPr>
            <a:r>
              <a:rPr lang="en-US" sz="2100" dirty="0">
                <a:solidFill>
                  <a:srgbClr val="F98AC7"/>
                </a:solidFill>
                <a:latin typeface="Lora" pitchFamily="34" charset="0"/>
                <a:ea typeface="Lora" pitchFamily="34" charset="-122"/>
                <a:cs typeface="Lora" pitchFamily="34" charset="-120"/>
              </a:rPr>
              <a:t>Our Motivation: Bypassing Limitations</a:t>
            </a:r>
            <a:endParaRPr lang="en-US" sz="2100" dirty="0"/>
          </a:p>
        </p:txBody>
      </p:sp>
      <p:sp>
        <p:nvSpPr>
          <p:cNvPr id="9" name="Text 6"/>
          <p:cNvSpPr/>
          <p:nvPr/>
        </p:nvSpPr>
        <p:spPr>
          <a:xfrm>
            <a:off x="10298787" y="3896797"/>
            <a:ext cx="3671530" cy="1831658"/>
          </a:xfrm>
          <a:prstGeom prst="rect">
            <a:avLst/>
          </a:prstGeom>
          <a:noFill/>
          <a:ln/>
        </p:spPr>
        <p:txBody>
          <a:bodyPr wrap="square" lIns="0" tIns="0" rIns="0" bIns="0" rtlCol="0" anchor="t"/>
          <a:lstStyle/>
          <a:p>
            <a:pPr algn="l" indent="0" marL="0">
              <a:lnSpc>
                <a:spcPts val="2400"/>
              </a:lnSpc>
              <a:buNone/>
            </a:pPr>
            <a:r>
              <a:rPr lang="en-US" sz="1500" dirty="0">
                <a:solidFill>
                  <a:srgbClr val="D6E5EF"/>
                </a:solidFill>
                <a:latin typeface="Source Sans 3" pitchFamily="34" charset="0"/>
                <a:ea typeface="Source Sans 3" pitchFamily="34" charset="-122"/>
                <a:cs typeface="Source Sans 3" pitchFamily="34" charset="-120"/>
              </a:rPr>
              <a:t>Our project is driven by the need for a robust data recovery solution that transcends the constraints of the operating system's file system. We aim to interact directly with the hardware, performing raw disk sector analysis to retrieve lost information.</a:t>
            </a:r>
            <a:endParaRPr lang="en-US" sz="1500" dirty="0"/>
          </a:p>
        </p:txBody>
      </p:sp>
      <p:sp>
        <p:nvSpPr>
          <p:cNvPr id="10" name="Shape 7"/>
          <p:cNvSpPr/>
          <p:nvPr/>
        </p:nvSpPr>
        <p:spPr>
          <a:xfrm>
            <a:off x="6154103" y="6114693"/>
            <a:ext cx="7808595" cy="1115973"/>
          </a:xfrm>
          <a:prstGeom prst="roundRect">
            <a:avLst>
              <a:gd name="adj" fmla="val 2565"/>
            </a:avLst>
          </a:prstGeom>
          <a:solidFill>
            <a:srgbClr val="49042A"/>
          </a:solidFill>
          <a:ln/>
        </p:spPr>
      </p:sp>
      <p:pic>
        <p:nvPicPr>
          <p:cNvPr id="11" name="Image 1" descr="preencoded.png">    </p:cNvPr>
          <p:cNvPicPr>
            <a:picLocks noChangeAspect="1"/>
          </p:cNvPicPr>
          <p:nvPr/>
        </p:nvPicPr>
        <p:blipFill>
          <a:blip r:embed="rId2"/>
          <a:stretch>
            <a:fillRect/>
          </a:stretch>
        </p:blipFill>
        <p:spPr>
          <a:xfrm>
            <a:off x="6344841" y="6399490"/>
            <a:ext cx="238482" cy="190738"/>
          </a:xfrm>
          <a:prstGeom prst="rect">
            <a:avLst/>
          </a:prstGeom>
        </p:spPr>
      </p:pic>
      <p:sp>
        <p:nvSpPr>
          <p:cNvPr id="12" name="Text 8"/>
          <p:cNvSpPr/>
          <p:nvPr/>
        </p:nvSpPr>
        <p:spPr>
          <a:xfrm>
            <a:off x="6774061" y="6353056"/>
            <a:ext cx="6997898" cy="610553"/>
          </a:xfrm>
          <a:prstGeom prst="rect">
            <a:avLst/>
          </a:prstGeom>
          <a:noFill/>
          <a:ln/>
        </p:spPr>
        <p:txBody>
          <a:bodyPr wrap="square" lIns="0" tIns="0" rIns="0" bIns="0" rtlCol="0" anchor="t"/>
          <a:lstStyle/>
          <a:p>
            <a:pPr algn="l" indent="0" marL="0">
              <a:lnSpc>
                <a:spcPts val="2400"/>
              </a:lnSpc>
              <a:buNone/>
            </a:pPr>
            <a:r>
              <a:rPr lang="en-US" sz="1500" dirty="0">
                <a:solidFill>
                  <a:srgbClr val="FFFFFF"/>
                </a:solidFill>
                <a:latin typeface="Source Sans 3" pitchFamily="34" charset="0"/>
                <a:ea typeface="Source Sans 3" pitchFamily="34" charset="-122"/>
                <a:cs typeface="Source Sans 3" pitchFamily="34" charset="-120"/>
              </a:rPr>
              <a:t>This approach is critical for advanced forensic investigations and disaster recovery scenarios.</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Shape 0"/>
          <p:cNvSpPr/>
          <p:nvPr/>
        </p:nvSpPr>
        <p:spPr>
          <a:xfrm>
            <a:off x="686514" y="543044"/>
            <a:ext cx="962382" cy="368618"/>
          </a:xfrm>
          <a:prstGeom prst="roundRect">
            <a:avLst>
              <a:gd name="adj" fmla="val 6386"/>
            </a:avLst>
          </a:prstGeom>
          <a:solidFill>
            <a:srgbClr val="49042A"/>
          </a:solidFill>
          <a:ln/>
        </p:spPr>
      </p:sp>
      <p:sp>
        <p:nvSpPr>
          <p:cNvPr id="4" name="Text 1"/>
          <p:cNvSpPr/>
          <p:nvPr/>
        </p:nvSpPr>
        <p:spPr>
          <a:xfrm>
            <a:off x="804148" y="601861"/>
            <a:ext cx="727115" cy="250984"/>
          </a:xfrm>
          <a:prstGeom prst="rect">
            <a:avLst/>
          </a:prstGeom>
          <a:noFill/>
          <a:ln/>
        </p:spPr>
        <p:txBody>
          <a:bodyPr wrap="none" lIns="0" tIns="0" rIns="0" bIns="0" rtlCol="0" anchor="t"/>
          <a:lstStyle/>
          <a:p>
            <a:pPr algn="l" indent="0" marL="0">
              <a:lnSpc>
                <a:spcPts val="1950"/>
              </a:lnSpc>
              <a:buNone/>
            </a:pPr>
            <a:r>
              <a:rPr lang="en-US" sz="1200" dirty="0">
                <a:solidFill>
                  <a:srgbClr val="D6E5EF"/>
                </a:solidFill>
                <a:latin typeface="Source Sans 3" pitchFamily="34" charset="0"/>
                <a:ea typeface="Source Sans 3" pitchFamily="34" charset="-122"/>
                <a:cs typeface="Source Sans 3" pitchFamily="34" charset="-120"/>
              </a:rPr>
              <a:t>CHAPTER 2</a:t>
            </a:r>
            <a:endParaRPr lang="en-US" sz="1200" dirty="0"/>
          </a:p>
        </p:txBody>
      </p:sp>
      <p:sp>
        <p:nvSpPr>
          <p:cNvPr id="5" name="Text 2"/>
          <p:cNvSpPr/>
          <p:nvPr/>
        </p:nvSpPr>
        <p:spPr>
          <a:xfrm>
            <a:off x="686514" y="990005"/>
            <a:ext cx="7770971" cy="1153716"/>
          </a:xfrm>
          <a:prstGeom prst="rect">
            <a:avLst/>
          </a:prstGeom>
          <a:noFill/>
          <a:ln/>
        </p:spPr>
        <p:txBody>
          <a:bodyPr wrap="square" lIns="0" tIns="0" rIns="0" bIns="0" rtlCol="0" anchor="t"/>
          <a:lstStyle/>
          <a:p>
            <a:pPr algn="l" indent="0" marL="0">
              <a:lnSpc>
                <a:spcPts val="4500"/>
              </a:lnSpc>
              <a:buNone/>
            </a:pPr>
            <a:r>
              <a:rPr lang="en-US" sz="3600" dirty="0">
                <a:solidFill>
                  <a:srgbClr val="F98AC7"/>
                </a:solidFill>
                <a:latin typeface="Lora" pitchFamily="34" charset="0"/>
                <a:ea typeface="Lora" pitchFamily="34" charset="-122"/>
                <a:cs typeface="Lora" pitchFamily="34" charset="-120"/>
              </a:rPr>
              <a:t>The "How": Deep Dive into Technical Implementation</a:t>
            </a:r>
            <a:endParaRPr lang="en-US" sz="3600" dirty="0"/>
          </a:p>
        </p:txBody>
      </p:sp>
      <p:pic>
        <p:nvPicPr>
          <p:cNvPr id="6" name="Image 1" descr="preencoded.png">    </p:cNvPr>
          <p:cNvPicPr>
            <a:picLocks noChangeAspect="1"/>
          </p:cNvPicPr>
          <p:nvPr/>
        </p:nvPicPr>
        <p:blipFill>
          <a:blip r:embed="rId2"/>
          <a:stretch>
            <a:fillRect/>
          </a:stretch>
        </p:blipFill>
        <p:spPr>
          <a:xfrm>
            <a:off x="686514" y="2437924"/>
            <a:ext cx="980718" cy="1739384"/>
          </a:xfrm>
          <a:prstGeom prst="rect">
            <a:avLst/>
          </a:prstGeom>
        </p:spPr>
      </p:pic>
      <p:sp>
        <p:nvSpPr>
          <p:cNvPr id="7" name="Text 3"/>
          <p:cNvSpPr/>
          <p:nvPr/>
        </p:nvSpPr>
        <p:spPr>
          <a:xfrm>
            <a:off x="1863328" y="2634020"/>
            <a:ext cx="3488412" cy="288369"/>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File Carving with Hex Signatures</a:t>
            </a:r>
            <a:endParaRPr lang="en-US" sz="1800" dirty="0"/>
          </a:p>
        </p:txBody>
      </p:sp>
      <p:sp>
        <p:nvSpPr>
          <p:cNvPr id="8" name="Text 4"/>
          <p:cNvSpPr/>
          <p:nvPr/>
        </p:nvSpPr>
        <p:spPr>
          <a:xfrm>
            <a:off x="1863328" y="3040023"/>
            <a:ext cx="6594158" cy="941189"/>
          </a:xfrm>
          <a:prstGeom prst="rect">
            <a:avLst/>
          </a:prstGeom>
          <a:noFill/>
          <a:ln/>
        </p:spPr>
        <p:txBody>
          <a:bodyPr wrap="square" lIns="0" tIns="0" rIns="0" bIns="0" rtlCol="0" anchor="t"/>
          <a:lstStyle/>
          <a:p>
            <a:pPr algn="l" indent="0" marL="0">
              <a:lnSpc>
                <a:spcPts val="2450"/>
              </a:lnSpc>
              <a:buNone/>
            </a:pPr>
            <a:r>
              <a:rPr lang="en-US" sz="1500" dirty="0">
                <a:solidFill>
                  <a:srgbClr val="D6E5EF"/>
                </a:solidFill>
                <a:latin typeface="Source Sans 3" pitchFamily="34" charset="0"/>
                <a:ea typeface="Source Sans 3" pitchFamily="34" charset="-122"/>
                <a:cs typeface="Source Sans 3" pitchFamily="34" charset="-120"/>
              </a:rPr>
              <a:t>Our core technique involves 'file carving,' identifying known file types by their unique hexadecimal signatures (magic bytes) present at the beginning of their data streams.</a:t>
            </a:r>
            <a:endParaRPr lang="en-US" sz="1500" dirty="0"/>
          </a:p>
        </p:txBody>
      </p:sp>
      <p:pic>
        <p:nvPicPr>
          <p:cNvPr id="9" name="Image 2" descr="preencoded.png">    </p:cNvPr>
          <p:cNvPicPr>
            <a:picLocks noChangeAspect="1"/>
          </p:cNvPicPr>
          <p:nvPr/>
        </p:nvPicPr>
        <p:blipFill>
          <a:blip r:embed="rId3"/>
          <a:stretch>
            <a:fillRect/>
          </a:stretch>
        </p:blipFill>
        <p:spPr>
          <a:xfrm>
            <a:off x="686514" y="4177308"/>
            <a:ext cx="980718" cy="1769864"/>
          </a:xfrm>
          <a:prstGeom prst="rect">
            <a:avLst/>
          </a:prstGeom>
        </p:spPr>
      </p:pic>
      <p:sp>
        <p:nvSpPr>
          <p:cNvPr id="10" name="Text 5"/>
          <p:cNvSpPr/>
          <p:nvPr/>
        </p:nvSpPr>
        <p:spPr>
          <a:xfrm>
            <a:off x="1863328" y="4373404"/>
            <a:ext cx="3382804" cy="288369"/>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Direct Sector-Aligned Scanning</a:t>
            </a:r>
            <a:endParaRPr lang="en-US" sz="1800" dirty="0"/>
          </a:p>
        </p:txBody>
      </p:sp>
      <p:sp>
        <p:nvSpPr>
          <p:cNvPr id="11" name="Text 6"/>
          <p:cNvSpPr/>
          <p:nvPr/>
        </p:nvSpPr>
        <p:spPr>
          <a:xfrm>
            <a:off x="1863328" y="4779407"/>
            <a:ext cx="6594158" cy="971669"/>
          </a:xfrm>
          <a:prstGeom prst="rect">
            <a:avLst/>
          </a:prstGeom>
          <a:noFill/>
          <a:ln/>
        </p:spPr>
        <p:txBody>
          <a:bodyPr wrap="square" lIns="0" tIns="0" rIns="0" bIns="0" rtlCol="0" anchor="t"/>
          <a:lstStyle/>
          <a:p>
            <a:pPr algn="l" indent="0" marL="0">
              <a:lnSpc>
                <a:spcPts val="2450"/>
              </a:lnSpc>
              <a:buNone/>
            </a:pPr>
            <a:r>
              <a:rPr lang="en-US" sz="1500" dirty="0">
                <a:solidFill>
                  <a:srgbClr val="D6E5EF"/>
                </a:solidFill>
                <a:latin typeface="Source Sans 3" pitchFamily="34" charset="0"/>
                <a:ea typeface="Source Sans 3" pitchFamily="34" charset="-122"/>
                <a:cs typeface="Source Sans 3" pitchFamily="34" charset="-120"/>
              </a:rPr>
              <a:t>We perform sector-aligned scanning of the physical drive (</a:t>
            </a:r>
            <a:pPr algn="l" indent="0" marL="0">
              <a:lnSpc>
                <a:spcPts val="2450"/>
              </a:lnSpc>
              <a:buNone/>
            </a:pPr>
            <a:r>
              <a:rPr lang="en-US" sz="1500" dirty="0">
                <a:solidFill>
                  <a:srgbClr val="D6E5EF"/>
                </a:solidFill>
                <a:highlight>
                  <a:srgbClr val="323540"/>
                </a:highlight>
                <a:latin typeface="Consolas" pitchFamily="34" charset="0"/>
                <a:ea typeface="Consolas" pitchFamily="34" charset="-122"/>
                <a:cs typeface="Consolas" pitchFamily="34" charset="-120"/>
              </a:rPr>
              <a:t>\\\\.\\PhysicalDrive</a:t>
            </a:r>
            <a:pPr algn="l" indent="0" marL="0">
              <a:lnSpc>
                <a:spcPts val="2450"/>
              </a:lnSpc>
              <a:buNone/>
            </a:pPr>
            <a:r>
              <a:rPr lang="en-US" sz="1500" dirty="0">
                <a:solidFill>
                  <a:srgbClr val="D6E5EF"/>
                </a:solidFill>
                <a:latin typeface="Source Sans 3" pitchFamily="34" charset="0"/>
                <a:ea typeface="Source Sans 3" pitchFamily="34" charset="-122"/>
                <a:cs typeface="Source Sans 3" pitchFamily="34" charset="-120"/>
              </a:rPr>
              <a:t>) using the Win32 API functions </a:t>
            </a:r>
            <a:pPr algn="l" indent="0" marL="0">
              <a:lnSpc>
                <a:spcPts val="2450"/>
              </a:lnSpc>
              <a:buNone/>
            </a:pPr>
            <a:r>
              <a:rPr lang="en-US" sz="1500" dirty="0">
                <a:solidFill>
                  <a:srgbClr val="D6E5EF"/>
                </a:solidFill>
                <a:highlight>
                  <a:srgbClr val="323540"/>
                </a:highlight>
                <a:latin typeface="Consolas" pitchFamily="34" charset="0"/>
                <a:ea typeface="Consolas" pitchFamily="34" charset="-122"/>
                <a:cs typeface="Consolas" pitchFamily="34" charset="-120"/>
              </a:rPr>
              <a:t>CreateFile</a:t>
            </a:r>
            <a:pPr algn="l" indent="0" marL="0">
              <a:lnSpc>
                <a:spcPts val="2450"/>
              </a:lnSpc>
              <a:buNone/>
            </a:pPr>
            <a:r>
              <a:rPr lang="en-US" sz="1500" dirty="0">
                <a:solidFill>
                  <a:srgbClr val="D6E5EF"/>
                </a:solidFill>
                <a:latin typeface="Source Sans 3" pitchFamily="34" charset="0"/>
                <a:ea typeface="Source Sans 3" pitchFamily="34" charset="-122"/>
                <a:cs typeface="Source Sans 3" pitchFamily="34" charset="-120"/>
              </a:rPr>
              <a:t> and </a:t>
            </a:r>
            <a:pPr algn="l" indent="0" marL="0">
              <a:lnSpc>
                <a:spcPts val="2450"/>
              </a:lnSpc>
              <a:buNone/>
            </a:pPr>
            <a:r>
              <a:rPr lang="en-US" sz="1500" dirty="0">
                <a:solidFill>
                  <a:srgbClr val="D6E5EF"/>
                </a:solidFill>
                <a:highlight>
                  <a:srgbClr val="323540"/>
                </a:highlight>
                <a:latin typeface="Consolas" pitchFamily="34" charset="0"/>
                <a:ea typeface="Consolas" pitchFamily="34" charset="-122"/>
                <a:cs typeface="Consolas" pitchFamily="34" charset="-120"/>
              </a:rPr>
              <a:t>ReadFile</a:t>
            </a:r>
            <a:pPr algn="l" indent="0" marL="0">
              <a:lnSpc>
                <a:spcPts val="2450"/>
              </a:lnSpc>
              <a:buNone/>
            </a:pPr>
            <a:r>
              <a:rPr lang="en-US" sz="1500" dirty="0">
                <a:solidFill>
                  <a:srgbClr val="D6E5EF"/>
                </a:solidFill>
                <a:latin typeface="Source Sans 3" pitchFamily="34" charset="0"/>
                <a:ea typeface="Source Sans 3" pitchFamily="34" charset="-122"/>
                <a:cs typeface="Source Sans 3" pitchFamily="34" charset="-120"/>
              </a:rPr>
              <a:t> for direct hardware interaction.</a:t>
            </a:r>
            <a:endParaRPr lang="en-US" sz="1500" dirty="0"/>
          </a:p>
        </p:txBody>
      </p:sp>
      <p:pic>
        <p:nvPicPr>
          <p:cNvPr id="12" name="Image 3" descr="preencoded.png">    </p:cNvPr>
          <p:cNvPicPr>
            <a:picLocks noChangeAspect="1"/>
          </p:cNvPicPr>
          <p:nvPr/>
        </p:nvPicPr>
        <p:blipFill>
          <a:blip r:embed="rId4"/>
          <a:stretch>
            <a:fillRect/>
          </a:stretch>
        </p:blipFill>
        <p:spPr>
          <a:xfrm>
            <a:off x="686514" y="5947172"/>
            <a:ext cx="980718" cy="1739384"/>
          </a:xfrm>
          <a:prstGeom prst="rect">
            <a:avLst/>
          </a:prstGeom>
        </p:spPr>
      </p:pic>
      <p:sp>
        <p:nvSpPr>
          <p:cNvPr id="13" name="Text 7"/>
          <p:cNvSpPr/>
          <p:nvPr/>
        </p:nvSpPr>
        <p:spPr>
          <a:xfrm>
            <a:off x="1863328" y="6143268"/>
            <a:ext cx="2847856" cy="288369"/>
          </a:xfrm>
          <a:prstGeom prst="rect">
            <a:avLst/>
          </a:prstGeom>
          <a:noFill/>
          <a:ln/>
        </p:spPr>
        <p:txBody>
          <a:bodyPr wrap="none" lIns="0" tIns="0" rIns="0" bIns="0" rtlCol="0" anchor="t"/>
          <a:lstStyle/>
          <a:p>
            <a:pPr algn="l" indent="0" marL="0">
              <a:lnSpc>
                <a:spcPts val="2250"/>
              </a:lnSpc>
              <a:buNone/>
            </a:pPr>
            <a:r>
              <a:rPr lang="en-US" sz="1800" dirty="0">
                <a:solidFill>
                  <a:srgbClr val="D6E5EF"/>
                </a:solidFill>
                <a:latin typeface="Lora" pitchFamily="34" charset="0"/>
                <a:ea typeface="Lora" pitchFamily="34" charset="-122"/>
                <a:cs typeface="Lora" pitchFamily="34" charset="-120"/>
              </a:rPr>
              <a:t>MASM32 Signature Engine</a:t>
            </a:r>
            <a:endParaRPr lang="en-US" sz="1800" dirty="0"/>
          </a:p>
        </p:txBody>
      </p:sp>
      <p:sp>
        <p:nvSpPr>
          <p:cNvPr id="14" name="Text 8"/>
          <p:cNvSpPr/>
          <p:nvPr/>
        </p:nvSpPr>
        <p:spPr>
          <a:xfrm>
            <a:off x="1863328" y="6549271"/>
            <a:ext cx="6594158" cy="941189"/>
          </a:xfrm>
          <a:prstGeom prst="rect">
            <a:avLst/>
          </a:prstGeom>
          <a:noFill/>
          <a:ln/>
        </p:spPr>
        <p:txBody>
          <a:bodyPr wrap="square" lIns="0" tIns="0" rIns="0" bIns="0" rtlCol="0" anchor="t"/>
          <a:lstStyle/>
          <a:p>
            <a:pPr algn="l" indent="0" marL="0">
              <a:lnSpc>
                <a:spcPts val="2450"/>
              </a:lnSpc>
              <a:buNone/>
            </a:pPr>
            <a:r>
              <a:rPr lang="en-US" sz="1500" dirty="0">
                <a:solidFill>
                  <a:srgbClr val="D6E5EF"/>
                </a:solidFill>
                <a:latin typeface="Source Sans 3" pitchFamily="34" charset="0"/>
                <a:ea typeface="Source Sans 3" pitchFamily="34" charset="-122"/>
                <a:cs typeface="Source Sans 3" pitchFamily="34" charset="-120"/>
              </a:rPr>
              <a:t>A signature-matching engine, implemented in MASM32, identifies headers for common file types (JPEG, PNG, PDF, ZIP/DOCX) and reconstructs them from raw hex data.</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96822"/>
          </a:xfrm>
          <a:prstGeom prst="rect">
            <a:avLst/>
          </a:prstGeom>
        </p:spPr>
      </p:pic>
      <p:sp>
        <p:nvSpPr>
          <p:cNvPr id="3" name="Shape 0"/>
          <p:cNvSpPr/>
          <p:nvPr/>
        </p:nvSpPr>
        <p:spPr>
          <a:xfrm>
            <a:off x="2083951" y="2949773"/>
            <a:ext cx="862251" cy="330160"/>
          </a:xfrm>
          <a:prstGeom prst="roundRect">
            <a:avLst>
              <a:gd name="adj" fmla="val 6388"/>
            </a:avLst>
          </a:prstGeom>
          <a:solidFill>
            <a:srgbClr val="49042A"/>
          </a:solidFill>
          <a:ln/>
        </p:spPr>
      </p:sp>
      <p:sp>
        <p:nvSpPr>
          <p:cNvPr id="4" name="Text 1"/>
          <p:cNvSpPr/>
          <p:nvPr/>
        </p:nvSpPr>
        <p:spPr>
          <a:xfrm>
            <a:off x="2189321" y="3002399"/>
            <a:ext cx="651510" cy="224909"/>
          </a:xfrm>
          <a:prstGeom prst="rect">
            <a:avLst/>
          </a:prstGeom>
          <a:noFill/>
          <a:ln/>
        </p:spPr>
        <p:txBody>
          <a:bodyPr wrap="none" lIns="0" tIns="0" rIns="0" bIns="0" rtlCol="0" anchor="t"/>
          <a:lstStyle/>
          <a:p>
            <a:pPr algn="l" indent="0" marL="0">
              <a:lnSpc>
                <a:spcPts val="1750"/>
              </a:lnSpc>
              <a:buNone/>
            </a:pPr>
            <a:r>
              <a:rPr lang="en-US" sz="1100" dirty="0">
                <a:solidFill>
                  <a:srgbClr val="D6E5EF"/>
                </a:solidFill>
                <a:latin typeface="Source Sans 3" pitchFamily="34" charset="0"/>
                <a:ea typeface="Source Sans 3" pitchFamily="34" charset="-122"/>
                <a:cs typeface="Source Sans 3" pitchFamily="34" charset="-120"/>
              </a:rPr>
              <a:t>CHAPTER 3</a:t>
            </a:r>
            <a:endParaRPr lang="en-US" sz="1100" dirty="0"/>
          </a:p>
        </p:txBody>
      </p:sp>
      <p:sp>
        <p:nvSpPr>
          <p:cNvPr id="5" name="Text 2"/>
          <p:cNvSpPr/>
          <p:nvPr/>
        </p:nvSpPr>
        <p:spPr>
          <a:xfrm>
            <a:off x="2083951" y="3350181"/>
            <a:ext cx="6051233" cy="516850"/>
          </a:xfrm>
          <a:prstGeom prst="rect">
            <a:avLst/>
          </a:prstGeom>
          <a:noFill/>
          <a:ln/>
        </p:spPr>
        <p:txBody>
          <a:bodyPr wrap="none" lIns="0" tIns="0" rIns="0" bIns="0" rtlCol="0" anchor="t"/>
          <a:lstStyle/>
          <a:p>
            <a:pPr algn="l" indent="0" marL="0">
              <a:lnSpc>
                <a:spcPts val="4050"/>
              </a:lnSpc>
              <a:buNone/>
            </a:pPr>
            <a:r>
              <a:rPr lang="en-US" sz="3250" dirty="0">
                <a:solidFill>
                  <a:srgbClr val="F98AC7"/>
                </a:solidFill>
                <a:latin typeface="Lora" pitchFamily="34" charset="0"/>
                <a:ea typeface="Lora" pitchFamily="34" charset="-122"/>
                <a:cs typeface="Lora" pitchFamily="34" charset="-120"/>
              </a:rPr>
              <a:t>Conclusion &amp; Future Directions</a:t>
            </a:r>
            <a:endParaRPr lang="en-US" sz="3250" dirty="0"/>
          </a:p>
        </p:txBody>
      </p:sp>
      <p:sp>
        <p:nvSpPr>
          <p:cNvPr id="6" name="Shape 3"/>
          <p:cNvSpPr/>
          <p:nvPr/>
        </p:nvSpPr>
        <p:spPr>
          <a:xfrm>
            <a:off x="2083951" y="4130635"/>
            <a:ext cx="3370302" cy="2823805"/>
          </a:xfrm>
          <a:prstGeom prst="roundRect">
            <a:avLst>
              <a:gd name="adj" fmla="val 934"/>
            </a:avLst>
          </a:prstGeom>
          <a:solidFill>
            <a:srgbClr val="444752"/>
          </a:solidFill>
          <a:ln/>
        </p:spPr>
      </p:sp>
      <p:pic>
        <p:nvPicPr>
          <p:cNvPr id="7" name="Image 1" descr="preencoded.png">    </p:cNvPr>
          <p:cNvPicPr>
            <a:picLocks noChangeAspect="1"/>
          </p:cNvPicPr>
          <p:nvPr/>
        </p:nvPicPr>
        <p:blipFill>
          <a:blip r:embed="rId2"/>
          <a:stretch>
            <a:fillRect/>
          </a:stretch>
        </p:blipFill>
        <p:spPr>
          <a:xfrm>
            <a:off x="2259687" y="4306372"/>
            <a:ext cx="527209" cy="527209"/>
          </a:xfrm>
          <a:prstGeom prst="rect">
            <a:avLst/>
          </a:prstGeom>
        </p:spPr>
      </p:pic>
      <p:pic>
        <p:nvPicPr>
          <p:cNvPr id="8" name="Image 2"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04705" y="4451390"/>
            <a:ext cx="237173" cy="237173"/>
          </a:xfrm>
          <a:prstGeom prst="rect">
            <a:avLst/>
          </a:prstGeom>
        </p:spPr>
      </p:pic>
      <p:sp>
        <p:nvSpPr>
          <p:cNvPr id="9" name="Text 4"/>
          <p:cNvSpPr/>
          <p:nvPr/>
        </p:nvSpPr>
        <p:spPr>
          <a:xfrm>
            <a:off x="2259687" y="5009317"/>
            <a:ext cx="2560796" cy="258485"/>
          </a:xfrm>
          <a:prstGeom prst="rect">
            <a:avLst/>
          </a:prstGeom>
          <a:noFill/>
          <a:ln/>
        </p:spPr>
        <p:txBody>
          <a:bodyPr wrap="none" lIns="0" tIns="0" rIns="0" bIns="0" rtlCol="0" anchor="t"/>
          <a:lstStyle/>
          <a:p>
            <a:pPr algn="l" indent="0" marL="0">
              <a:lnSpc>
                <a:spcPts val="2000"/>
              </a:lnSpc>
              <a:buNone/>
            </a:pPr>
            <a:r>
              <a:rPr lang="en-US" sz="1600" dirty="0">
                <a:solidFill>
                  <a:srgbClr val="D6E5EF"/>
                </a:solidFill>
                <a:latin typeface="Lora" pitchFamily="34" charset="0"/>
                <a:ea typeface="Lora" pitchFamily="34" charset="-122"/>
                <a:cs typeface="Lora" pitchFamily="34" charset="-120"/>
              </a:rPr>
              <a:t>Functional Tool Developed</a:t>
            </a:r>
            <a:endParaRPr lang="en-US" sz="1600" dirty="0"/>
          </a:p>
        </p:txBody>
      </p:sp>
      <p:sp>
        <p:nvSpPr>
          <p:cNvPr id="10" name="Text 5"/>
          <p:cNvSpPr/>
          <p:nvPr/>
        </p:nvSpPr>
        <p:spPr>
          <a:xfrm>
            <a:off x="2259687" y="5373172"/>
            <a:ext cx="3018830" cy="1124426"/>
          </a:xfrm>
          <a:prstGeom prst="rect">
            <a:avLst/>
          </a:prstGeom>
          <a:noFill/>
          <a:ln/>
        </p:spPr>
        <p:txBody>
          <a:bodyPr wrap="square" lIns="0" tIns="0" rIns="0" bIns="0" rtlCol="0" anchor="t"/>
          <a:lstStyle/>
          <a:p>
            <a:pPr algn="l" indent="0" marL="0">
              <a:lnSpc>
                <a:spcPts val="2200"/>
              </a:lnSpc>
              <a:buNone/>
            </a:pPr>
            <a:r>
              <a:rPr lang="en-US" sz="1350" dirty="0">
                <a:solidFill>
                  <a:srgbClr val="D6E5EF"/>
                </a:solidFill>
                <a:latin typeface="Source Sans 3" pitchFamily="34" charset="0"/>
                <a:ea typeface="Source Sans 3" pitchFamily="34" charset="-122"/>
                <a:cs typeface="Source Sans 3" pitchFamily="34" charset="-120"/>
              </a:rPr>
              <a:t>We successfully created a working prototype capable of deep-sector scans and effective file reconstruction, even in the absence of a functional file system.</a:t>
            </a:r>
            <a:endParaRPr lang="en-US" sz="1350" dirty="0"/>
          </a:p>
        </p:txBody>
      </p:sp>
      <p:sp>
        <p:nvSpPr>
          <p:cNvPr id="11" name="Shape 6"/>
          <p:cNvSpPr/>
          <p:nvPr/>
        </p:nvSpPr>
        <p:spPr>
          <a:xfrm>
            <a:off x="5629989" y="4130635"/>
            <a:ext cx="3370302" cy="2823805"/>
          </a:xfrm>
          <a:prstGeom prst="roundRect">
            <a:avLst>
              <a:gd name="adj" fmla="val 934"/>
            </a:avLst>
          </a:prstGeom>
          <a:solidFill>
            <a:srgbClr val="444752"/>
          </a:solidFill>
          <a:ln/>
        </p:spPr>
      </p:sp>
      <p:pic>
        <p:nvPicPr>
          <p:cNvPr id="12" name="Image 3" descr="preencoded.png">    </p:cNvPr>
          <p:cNvPicPr>
            <a:picLocks noChangeAspect="1"/>
          </p:cNvPicPr>
          <p:nvPr/>
        </p:nvPicPr>
        <p:blipFill>
          <a:blip r:embed="rId5"/>
          <a:stretch>
            <a:fillRect/>
          </a:stretch>
        </p:blipFill>
        <p:spPr>
          <a:xfrm>
            <a:off x="5805726" y="4306372"/>
            <a:ext cx="527209" cy="527209"/>
          </a:xfrm>
          <a:prstGeom prst="rect">
            <a:avLst/>
          </a:prstGeom>
        </p:spPr>
      </p:pic>
      <p:pic>
        <p:nvPicPr>
          <p:cNvPr id="13" name="Image 4"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950744" y="4451390"/>
            <a:ext cx="237173" cy="237173"/>
          </a:xfrm>
          <a:prstGeom prst="rect">
            <a:avLst/>
          </a:prstGeom>
        </p:spPr>
      </p:pic>
      <p:sp>
        <p:nvSpPr>
          <p:cNvPr id="14" name="Text 7"/>
          <p:cNvSpPr/>
          <p:nvPr/>
        </p:nvSpPr>
        <p:spPr>
          <a:xfrm>
            <a:off x="5805726" y="5009317"/>
            <a:ext cx="3018830" cy="516969"/>
          </a:xfrm>
          <a:prstGeom prst="rect">
            <a:avLst/>
          </a:prstGeom>
          <a:noFill/>
          <a:ln/>
        </p:spPr>
        <p:txBody>
          <a:bodyPr wrap="square" lIns="0" tIns="0" rIns="0" bIns="0" rtlCol="0" anchor="t"/>
          <a:lstStyle/>
          <a:p>
            <a:pPr algn="l" indent="0" marL="0">
              <a:lnSpc>
                <a:spcPts val="2000"/>
              </a:lnSpc>
              <a:buNone/>
            </a:pPr>
            <a:r>
              <a:rPr lang="en-US" sz="1600" dirty="0">
                <a:solidFill>
                  <a:srgbClr val="D6E5EF"/>
                </a:solidFill>
                <a:latin typeface="Lora" pitchFamily="34" charset="0"/>
                <a:ea typeface="Lora" pitchFamily="34" charset="-122"/>
                <a:cs typeface="Lora" pitchFamily="34" charset="-120"/>
              </a:rPr>
              <a:t>Power of Low-Level Programming</a:t>
            </a:r>
            <a:endParaRPr lang="en-US" sz="1600" dirty="0"/>
          </a:p>
        </p:txBody>
      </p:sp>
      <p:sp>
        <p:nvSpPr>
          <p:cNvPr id="15" name="Text 8"/>
          <p:cNvSpPr/>
          <p:nvPr/>
        </p:nvSpPr>
        <p:spPr>
          <a:xfrm>
            <a:off x="5805726" y="5631656"/>
            <a:ext cx="3018830" cy="1124426"/>
          </a:xfrm>
          <a:prstGeom prst="rect">
            <a:avLst/>
          </a:prstGeom>
          <a:noFill/>
          <a:ln/>
        </p:spPr>
        <p:txBody>
          <a:bodyPr wrap="square" lIns="0" tIns="0" rIns="0" bIns="0" rtlCol="0" anchor="t"/>
          <a:lstStyle/>
          <a:p>
            <a:pPr algn="l" indent="0" marL="0">
              <a:lnSpc>
                <a:spcPts val="2200"/>
              </a:lnSpc>
              <a:buNone/>
            </a:pPr>
            <a:r>
              <a:rPr lang="en-US" sz="1350" dirty="0">
                <a:solidFill>
                  <a:srgbClr val="D6E5EF"/>
                </a:solidFill>
                <a:latin typeface="Source Sans 3" pitchFamily="34" charset="0"/>
                <a:ea typeface="Source Sans 3" pitchFamily="34" charset="-122"/>
                <a:cs typeface="Source Sans 3" pitchFamily="34" charset="-120"/>
              </a:rPr>
              <a:t>This project underscores the immense control and forensic capabilities afforded by low-level programming when interacting directly with hardware.</a:t>
            </a:r>
            <a:endParaRPr lang="en-US" sz="1350" dirty="0"/>
          </a:p>
        </p:txBody>
      </p:sp>
      <p:sp>
        <p:nvSpPr>
          <p:cNvPr id="16" name="Shape 9"/>
          <p:cNvSpPr/>
          <p:nvPr/>
        </p:nvSpPr>
        <p:spPr>
          <a:xfrm>
            <a:off x="9176028" y="4130635"/>
            <a:ext cx="3370302" cy="2823805"/>
          </a:xfrm>
          <a:prstGeom prst="roundRect">
            <a:avLst>
              <a:gd name="adj" fmla="val 934"/>
            </a:avLst>
          </a:prstGeom>
          <a:solidFill>
            <a:srgbClr val="444752"/>
          </a:solidFill>
          <a:ln/>
        </p:spPr>
      </p:sp>
      <p:pic>
        <p:nvPicPr>
          <p:cNvPr id="17" name="Image 5" descr="preencoded.png">    </p:cNvPr>
          <p:cNvPicPr>
            <a:picLocks noChangeAspect="1"/>
          </p:cNvPicPr>
          <p:nvPr/>
        </p:nvPicPr>
        <p:blipFill>
          <a:blip r:embed="rId8"/>
          <a:stretch>
            <a:fillRect/>
          </a:stretch>
        </p:blipFill>
        <p:spPr>
          <a:xfrm>
            <a:off x="9351764" y="4306372"/>
            <a:ext cx="527209" cy="527209"/>
          </a:xfrm>
          <a:prstGeom prst="rect">
            <a:avLst/>
          </a:prstGeom>
        </p:spPr>
      </p:pic>
      <p:pic>
        <p:nvPicPr>
          <p:cNvPr id="18" name="Image 6" descr="preencoded.png">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496782" y="4451390"/>
            <a:ext cx="237173" cy="237173"/>
          </a:xfrm>
          <a:prstGeom prst="rect">
            <a:avLst/>
          </a:prstGeom>
        </p:spPr>
      </p:pic>
      <p:sp>
        <p:nvSpPr>
          <p:cNvPr id="19" name="Text 10"/>
          <p:cNvSpPr/>
          <p:nvPr/>
        </p:nvSpPr>
        <p:spPr>
          <a:xfrm>
            <a:off x="9351764" y="5009317"/>
            <a:ext cx="2119432" cy="258485"/>
          </a:xfrm>
          <a:prstGeom prst="rect">
            <a:avLst/>
          </a:prstGeom>
          <a:noFill/>
          <a:ln/>
        </p:spPr>
        <p:txBody>
          <a:bodyPr wrap="none" lIns="0" tIns="0" rIns="0" bIns="0" rtlCol="0" anchor="t"/>
          <a:lstStyle/>
          <a:p>
            <a:pPr algn="l" indent="0" marL="0">
              <a:lnSpc>
                <a:spcPts val="2000"/>
              </a:lnSpc>
              <a:buNone/>
            </a:pPr>
            <a:r>
              <a:rPr lang="en-US" sz="1600" dirty="0">
                <a:solidFill>
                  <a:srgbClr val="D6E5EF"/>
                </a:solidFill>
                <a:latin typeface="Lora" pitchFamily="34" charset="0"/>
                <a:ea typeface="Lora" pitchFamily="34" charset="-122"/>
                <a:cs typeface="Lora" pitchFamily="34" charset="-120"/>
              </a:rPr>
              <a:t>Future Enhancements</a:t>
            </a:r>
            <a:endParaRPr lang="en-US" sz="1600" dirty="0"/>
          </a:p>
        </p:txBody>
      </p:sp>
      <p:sp>
        <p:nvSpPr>
          <p:cNvPr id="20" name="Text 11"/>
          <p:cNvSpPr/>
          <p:nvPr/>
        </p:nvSpPr>
        <p:spPr>
          <a:xfrm>
            <a:off x="9351764" y="5373172"/>
            <a:ext cx="3018830" cy="1405533"/>
          </a:xfrm>
          <a:prstGeom prst="rect">
            <a:avLst/>
          </a:prstGeom>
          <a:noFill/>
          <a:ln/>
        </p:spPr>
        <p:txBody>
          <a:bodyPr wrap="square" lIns="0" tIns="0" rIns="0" bIns="0" rtlCol="0" anchor="t"/>
          <a:lstStyle/>
          <a:p>
            <a:pPr algn="l" indent="0" marL="0">
              <a:lnSpc>
                <a:spcPts val="2200"/>
              </a:lnSpc>
              <a:buNone/>
            </a:pPr>
            <a:r>
              <a:rPr lang="en-US" sz="1350" dirty="0">
                <a:solidFill>
                  <a:srgbClr val="D6E5EF"/>
                </a:solidFill>
                <a:latin typeface="Source Sans 3" pitchFamily="34" charset="0"/>
                <a:ea typeface="Source Sans 3" pitchFamily="34" charset="-122"/>
                <a:cs typeface="Source Sans 3" pitchFamily="34" charset="-120"/>
              </a:rPr>
              <a:t>Future work includes implementing support for fragmented file reassembly and developing a user-friendly graphical user interface (GUI) wrapper for broader accessibility.</a:t>
            </a:r>
            <a:endParaRPr lang="en-US" sz="1350" dirty="0"/>
          </a:p>
        </p:txBody>
      </p:sp>
      <p:sp>
        <p:nvSpPr>
          <p:cNvPr id="21" name="Text 12"/>
          <p:cNvSpPr/>
          <p:nvPr/>
        </p:nvSpPr>
        <p:spPr>
          <a:xfrm>
            <a:off x="2083951" y="7218045"/>
            <a:ext cx="9820394" cy="258485"/>
          </a:xfrm>
          <a:prstGeom prst="rect">
            <a:avLst/>
          </a:prstGeom>
          <a:noFill/>
          <a:ln/>
        </p:spPr>
        <p:txBody>
          <a:bodyPr wrap="none" lIns="0" tIns="0" rIns="0" bIns="0" rtlCol="0" anchor="t"/>
          <a:lstStyle/>
          <a:p>
            <a:pPr algn="l" indent="0" marL="0">
              <a:lnSpc>
                <a:spcPts val="2000"/>
              </a:lnSpc>
              <a:buNone/>
            </a:pPr>
            <a:r>
              <a:rPr lang="en-US" sz="1600" dirty="0">
                <a:solidFill>
                  <a:srgbClr val="F98AC7"/>
                </a:solidFill>
                <a:latin typeface="Lora" pitchFamily="34" charset="0"/>
                <a:ea typeface="Lora" pitchFamily="34" charset="-122"/>
                <a:cs typeface="Lora" pitchFamily="34" charset="-120"/>
              </a:rPr>
              <a:t>Key Takeaway: Low-level programming empowers complete control over data and hardware forensics.</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4</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Slide 1</vt:lpstr>
      <vt:lpstr>Slide 2</vt:lpstr>
      <vt:lpstr>Slide 3</vt:lpstr>
      <vt:lpstr>Slide 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2026-01-15T11:49:55Z</dcterms:created>
  <dcterms:modified xsi:type="dcterms:W3CDTF">2026-01-15T11:49:55Z</dcterms:modified>
</cp:coreProperties>
</file>